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4" r:id="rId1"/>
  </p:sldMasterIdLst>
  <p:notesMasterIdLst>
    <p:notesMasterId r:id="rId18"/>
  </p:notesMasterIdLst>
  <p:sldIdLst>
    <p:sldId id="256" r:id="rId2"/>
    <p:sldId id="299" r:id="rId3"/>
    <p:sldId id="258" r:id="rId4"/>
    <p:sldId id="300" r:id="rId5"/>
    <p:sldId id="302" r:id="rId6"/>
    <p:sldId id="297" r:id="rId7"/>
    <p:sldId id="298" r:id="rId8"/>
    <p:sldId id="288" r:id="rId9"/>
    <p:sldId id="305" r:id="rId10"/>
    <p:sldId id="270" r:id="rId11"/>
    <p:sldId id="306" r:id="rId12"/>
    <p:sldId id="290" r:id="rId13"/>
    <p:sldId id="307" r:id="rId14"/>
    <p:sldId id="289" r:id="rId15"/>
    <p:sldId id="291" r:id="rId16"/>
    <p:sldId id="282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HY견고딕" panose="02030600000101010101" pitchFamily="18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휴먼둥근헤드라인" panose="02030504000101010101" pitchFamily="18" charset="-127"/>
      <p:regular r:id="rId28"/>
    </p:embeddedFont>
    <p:embeddedFont>
      <p:font typeface="휴먼모음T" panose="02030504000101010101" pitchFamily="18" charset="-127"/>
      <p:regular r:id="rId29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273" userDrawn="1">
          <p15:clr>
            <a:srgbClr val="A4A3A4"/>
          </p15:clr>
        </p15:guide>
        <p15:guide id="4" orient="horz" pos="23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597"/>
    <a:srgbClr val="E41A00"/>
    <a:srgbClr val="F5DF4D"/>
    <a:srgbClr val="F2F2F2"/>
    <a:srgbClr val="0165B2"/>
    <a:srgbClr val="445569"/>
    <a:srgbClr val="1F4E79"/>
    <a:srgbClr val="D9D9D9"/>
    <a:srgbClr val="FE431E"/>
    <a:srgbClr val="87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25" autoAdjust="0"/>
    <p:restoredTop sz="94660"/>
  </p:normalViewPr>
  <p:slideViewPr>
    <p:cSldViewPr>
      <p:cViewPr varScale="1">
        <p:scale>
          <a:sx n="100" d="100"/>
          <a:sy n="100" d="100"/>
        </p:scale>
        <p:origin x="108" y="390"/>
      </p:cViewPr>
      <p:guideLst>
        <p:guide orient="horz" pos="2160"/>
        <p:guide pos="3840"/>
        <p:guide orient="horz" pos="2273"/>
        <p:guide orient="horz" pos="23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C0D4F4-D202-4046-AC90-B9F2B28A3ACB}" type="doc">
      <dgm:prSet loTypeId="urn:microsoft.com/office/officeart/2009/layout/CircleArrow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pPr latinLnBrk="1"/>
          <a:endParaRPr lang="ko-KR" altLang="en-US"/>
        </a:p>
      </dgm:t>
    </dgm:pt>
    <dgm:pt modelId="{FCE2B9B3-5839-4633-9DDC-3F88FD05EB1C}">
      <dgm:prSet phldrT="[텍스트]" custT="1"/>
      <dgm:spPr/>
      <dgm:t>
        <a:bodyPr/>
        <a:lstStyle/>
        <a:p>
          <a:pPr latinLnBrk="1"/>
          <a:r>
            <a:rPr lang="ko-KR" altLang="en-US" sz="1400" dirty="0"/>
            <a:t>문단과 질의간</a:t>
          </a:r>
          <a:endParaRPr lang="en-US" altLang="ko-KR" sz="1400" dirty="0"/>
        </a:p>
        <a:p>
          <a:pPr latinLnBrk="1"/>
          <a:r>
            <a:rPr lang="ko-KR" altLang="en-US" sz="1400" dirty="0"/>
            <a:t> 유사도 측정</a:t>
          </a:r>
          <a:endParaRPr lang="en-US" altLang="ko-KR" sz="1400" dirty="0"/>
        </a:p>
        <a:p>
          <a:pPr latinLnBrk="1"/>
          <a:r>
            <a:rPr lang="en-US" altLang="ko-KR" sz="1400" dirty="0"/>
            <a:t>(</a:t>
          </a:r>
          <a:r>
            <a:rPr lang="ko-KR" altLang="en-US" sz="1400" dirty="0"/>
            <a:t>모델 학습</a:t>
          </a:r>
          <a:r>
            <a:rPr lang="en-US" altLang="ko-KR" sz="1400" dirty="0"/>
            <a:t>)</a:t>
          </a:r>
        </a:p>
      </dgm:t>
    </dgm:pt>
    <dgm:pt modelId="{3352EDB2-1A05-40DB-B30C-CC98DE54BD66}" type="parTrans" cxnId="{C43DB9C8-C4BC-40EA-B856-FDF33A96E9EE}">
      <dgm:prSet/>
      <dgm:spPr/>
      <dgm:t>
        <a:bodyPr/>
        <a:lstStyle/>
        <a:p>
          <a:pPr latinLnBrk="1"/>
          <a:endParaRPr lang="ko-KR" altLang="en-US"/>
        </a:p>
      </dgm:t>
    </dgm:pt>
    <dgm:pt modelId="{F46956F1-8138-4CFE-8639-198587CC3422}" type="sibTrans" cxnId="{C43DB9C8-C4BC-40EA-B856-FDF33A96E9EE}">
      <dgm:prSet/>
      <dgm:spPr/>
      <dgm:t>
        <a:bodyPr/>
        <a:lstStyle/>
        <a:p>
          <a:pPr latinLnBrk="1"/>
          <a:endParaRPr lang="ko-KR" altLang="en-US"/>
        </a:p>
      </dgm:t>
    </dgm:pt>
    <dgm:pt modelId="{36707158-2A7F-4470-8614-D2441D89B8CC}">
      <dgm:prSet phldrT="[텍스트]" custT="1"/>
      <dgm:spPr/>
      <dgm:t>
        <a:bodyPr/>
        <a:lstStyle/>
        <a:p>
          <a:pPr latinLnBrk="1"/>
          <a:r>
            <a:rPr lang="ko-KR" altLang="en-US" sz="1400" dirty="0"/>
            <a:t>신규 질문 입력</a:t>
          </a:r>
        </a:p>
      </dgm:t>
    </dgm:pt>
    <dgm:pt modelId="{4EFA4F70-896C-4CA5-A09B-466B6E504898}" type="parTrans" cxnId="{96906AC7-7F8B-468C-9BD7-C3DABE97B889}">
      <dgm:prSet/>
      <dgm:spPr/>
      <dgm:t>
        <a:bodyPr/>
        <a:lstStyle/>
        <a:p>
          <a:pPr latinLnBrk="1"/>
          <a:endParaRPr lang="ko-KR" altLang="en-US"/>
        </a:p>
      </dgm:t>
    </dgm:pt>
    <dgm:pt modelId="{91A5F8D8-3FE3-4D01-8378-915C11054DA2}" type="sibTrans" cxnId="{96906AC7-7F8B-468C-9BD7-C3DABE97B889}">
      <dgm:prSet/>
      <dgm:spPr/>
      <dgm:t>
        <a:bodyPr/>
        <a:lstStyle/>
        <a:p>
          <a:pPr latinLnBrk="1"/>
          <a:endParaRPr lang="ko-KR" altLang="en-US"/>
        </a:p>
      </dgm:t>
    </dgm:pt>
    <dgm:pt modelId="{95092794-8EB8-4866-8BC4-19AB699FD825}">
      <dgm:prSet phldrT="[텍스트]" custT="1"/>
      <dgm:spPr/>
      <dgm:t>
        <a:bodyPr/>
        <a:lstStyle/>
        <a:p>
          <a:pPr latinLnBrk="1"/>
          <a:r>
            <a:rPr lang="ko-KR" altLang="en-US" sz="1400" dirty="0"/>
            <a:t>유사도 측정</a:t>
          </a:r>
          <a:endParaRPr lang="en-US" altLang="ko-KR" sz="1400" dirty="0"/>
        </a:p>
        <a:p>
          <a:pPr latinLnBrk="1"/>
          <a:r>
            <a:rPr lang="en-US" altLang="ko-KR" sz="1400" dirty="0"/>
            <a:t>(</a:t>
          </a:r>
          <a:r>
            <a:rPr lang="ko-KR" altLang="en-US" sz="1400" dirty="0"/>
            <a:t>해당 문단 제시</a:t>
          </a:r>
          <a:r>
            <a:rPr lang="en-US" altLang="ko-KR" sz="1400" dirty="0"/>
            <a:t>)</a:t>
          </a:r>
          <a:endParaRPr lang="ko-KR" altLang="en-US" sz="1400" dirty="0"/>
        </a:p>
      </dgm:t>
    </dgm:pt>
    <dgm:pt modelId="{EFEF8832-0B33-43B0-A1C7-D1A8062E965F}" type="parTrans" cxnId="{5B9A1BD0-C5F3-4E28-98BA-4E08BB81764E}">
      <dgm:prSet/>
      <dgm:spPr/>
      <dgm:t>
        <a:bodyPr/>
        <a:lstStyle/>
        <a:p>
          <a:pPr latinLnBrk="1"/>
          <a:endParaRPr lang="ko-KR" altLang="en-US"/>
        </a:p>
      </dgm:t>
    </dgm:pt>
    <dgm:pt modelId="{99B373BD-ED5E-4E00-B551-F4E545897374}" type="sibTrans" cxnId="{5B9A1BD0-C5F3-4E28-98BA-4E08BB81764E}">
      <dgm:prSet/>
      <dgm:spPr/>
      <dgm:t>
        <a:bodyPr/>
        <a:lstStyle/>
        <a:p>
          <a:pPr latinLnBrk="1"/>
          <a:endParaRPr lang="ko-KR" altLang="en-US"/>
        </a:p>
      </dgm:t>
    </dgm:pt>
    <dgm:pt modelId="{C4CC960A-5D7A-4DB8-8237-ABDAA6AF78B8}" type="pres">
      <dgm:prSet presAssocID="{40C0D4F4-D202-4046-AC90-B9F2B28A3ACB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FDA340C9-AC86-4436-A9B3-206541B62C7F}" type="pres">
      <dgm:prSet presAssocID="{FCE2B9B3-5839-4633-9DDC-3F88FD05EB1C}" presName="Accent1" presStyleCnt="0"/>
      <dgm:spPr/>
    </dgm:pt>
    <dgm:pt modelId="{A7B6F021-9AEB-45D4-9BAE-06BB7CBFD746}" type="pres">
      <dgm:prSet presAssocID="{FCE2B9B3-5839-4633-9DDC-3F88FD05EB1C}" presName="Accent" presStyleLbl="node1" presStyleIdx="0" presStyleCnt="3"/>
      <dgm:spPr/>
    </dgm:pt>
    <dgm:pt modelId="{547C904A-46B4-45FF-8979-DF14C85D56EE}" type="pres">
      <dgm:prSet presAssocID="{FCE2B9B3-5839-4633-9DDC-3F88FD05EB1C}" presName="Parent1" presStyleLbl="revTx" presStyleIdx="0" presStyleCnt="3" custScaleX="283993" custLinFactX="-28566" custLinFactNeighborX="-100000" custLinFactNeighborY="-46532">
        <dgm:presLayoutVars>
          <dgm:chMax val="1"/>
          <dgm:chPref val="1"/>
          <dgm:bulletEnabled val="1"/>
        </dgm:presLayoutVars>
      </dgm:prSet>
      <dgm:spPr/>
    </dgm:pt>
    <dgm:pt modelId="{45920A26-5F2E-4456-A023-EBCE81E761C6}" type="pres">
      <dgm:prSet presAssocID="{36707158-2A7F-4470-8614-D2441D89B8CC}" presName="Accent2" presStyleCnt="0"/>
      <dgm:spPr/>
    </dgm:pt>
    <dgm:pt modelId="{F05EFFE1-642B-473D-B68D-61BCC1B6F565}" type="pres">
      <dgm:prSet presAssocID="{36707158-2A7F-4470-8614-D2441D89B8CC}" presName="Accent" presStyleLbl="node1" presStyleIdx="1" presStyleCnt="3"/>
      <dgm:spPr/>
    </dgm:pt>
    <dgm:pt modelId="{B9307846-3968-4351-B217-FDF007BAED2E}" type="pres">
      <dgm:prSet presAssocID="{36707158-2A7F-4470-8614-D2441D89B8CC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C10C2065-26FA-431E-BD65-750695532E6C}" type="pres">
      <dgm:prSet presAssocID="{95092794-8EB8-4866-8BC4-19AB699FD825}" presName="Accent3" presStyleCnt="0"/>
      <dgm:spPr/>
    </dgm:pt>
    <dgm:pt modelId="{34A81F7B-05B1-4FAA-A8B3-A2B91728F572}" type="pres">
      <dgm:prSet presAssocID="{95092794-8EB8-4866-8BC4-19AB699FD825}" presName="Accent" presStyleLbl="node1" presStyleIdx="2" presStyleCnt="3"/>
      <dgm:spPr/>
    </dgm:pt>
    <dgm:pt modelId="{DDA678BF-1C7B-4ACE-B0E0-9CFC49D0B901}" type="pres">
      <dgm:prSet presAssocID="{95092794-8EB8-4866-8BC4-19AB699FD825}" presName="Parent3" presStyleLbl="revTx" presStyleIdx="2" presStyleCnt="3" custScaleX="214495" custLinFactX="40368" custLinFactNeighborX="100000" custLinFactNeighborY="31880">
        <dgm:presLayoutVars>
          <dgm:chMax val="1"/>
          <dgm:chPref val="1"/>
          <dgm:bulletEnabled val="1"/>
        </dgm:presLayoutVars>
      </dgm:prSet>
      <dgm:spPr/>
    </dgm:pt>
  </dgm:ptLst>
  <dgm:cxnLst>
    <dgm:cxn modelId="{DE151355-14E1-452E-A737-D44F39230893}" type="presOf" srcId="{36707158-2A7F-4470-8614-D2441D89B8CC}" destId="{B9307846-3968-4351-B217-FDF007BAED2E}" srcOrd="0" destOrd="0" presId="urn:microsoft.com/office/officeart/2009/layout/CircleArrowProcess"/>
    <dgm:cxn modelId="{96906AC7-7F8B-468C-9BD7-C3DABE97B889}" srcId="{40C0D4F4-D202-4046-AC90-B9F2B28A3ACB}" destId="{36707158-2A7F-4470-8614-D2441D89B8CC}" srcOrd="1" destOrd="0" parTransId="{4EFA4F70-896C-4CA5-A09B-466B6E504898}" sibTransId="{91A5F8D8-3FE3-4D01-8378-915C11054DA2}"/>
    <dgm:cxn modelId="{C43DB9C8-C4BC-40EA-B856-FDF33A96E9EE}" srcId="{40C0D4F4-D202-4046-AC90-B9F2B28A3ACB}" destId="{FCE2B9B3-5839-4633-9DDC-3F88FD05EB1C}" srcOrd="0" destOrd="0" parTransId="{3352EDB2-1A05-40DB-B30C-CC98DE54BD66}" sibTransId="{F46956F1-8138-4CFE-8639-198587CC3422}"/>
    <dgm:cxn modelId="{5B9A1BD0-C5F3-4E28-98BA-4E08BB81764E}" srcId="{40C0D4F4-D202-4046-AC90-B9F2B28A3ACB}" destId="{95092794-8EB8-4866-8BC4-19AB699FD825}" srcOrd="2" destOrd="0" parTransId="{EFEF8832-0B33-43B0-A1C7-D1A8062E965F}" sibTransId="{99B373BD-ED5E-4E00-B551-F4E545897374}"/>
    <dgm:cxn modelId="{A41C0DDB-9FE0-4BA9-9FF7-35F56BED49CF}" type="presOf" srcId="{40C0D4F4-D202-4046-AC90-B9F2B28A3ACB}" destId="{C4CC960A-5D7A-4DB8-8237-ABDAA6AF78B8}" srcOrd="0" destOrd="0" presId="urn:microsoft.com/office/officeart/2009/layout/CircleArrowProcess"/>
    <dgm:cxn modelId="{2DB76FE0-623A-4CBB-B812-0D199BFBC86A}" type="presOf" srcId="{FCE2B9B3-5839-4633-9DDC-3F88FD05EB1C}" destId="{547C904A-46B4-45FF-8979-DF14C85D56EE}" srcOrd="0" destOrd="0" presId="urn:microsoft.com/office/officeart/2009/layout/CircleArrowProcess"/>
    <dgm:cxn modelId="{019A69F5-93E8-4054-A429-CC05F675103D}" type="presOf" srcId="{95092794-8EB8-4866-8BC4-19AB699FD825}" destId="{DDA678BF-1C7B-4ACE-B0E0-9CFC49D0B901}" srcOrd="0" destOrd="0" presId="urn:microsoft.com/office/officeart/2009/layout/CircleArrowProcess"/>
    <dgm:cxn modelId="{3B011010-047B-4E98-925B-ADC462542974}" type="presParOf" srcId="{C4CC960A-5D7A-4DB8-8237-ABDAA6AF78B8}" destId="{FDA340C9-AC86-4436-A9B3-206541B62C7F}" srcOrd="0" destOrd="0" presId="urn:microsoft.com/office/officeart/2009/layout/CircleArrowProcess"/>
    <dgm:cxn modelId="{1A53849B-35C7-4C24-B8FB-C5FE567044E0}" type="presParOf" srcId="{FDA340C9-AC86-4436-A9B3-206541B62C7F}" destId="{A7B6F021-9AEB-45D4-9BAE-06BB7CBFD746}" srcOrd="0" destOrd="0" presId="urn:microsoft.com/office/officeart/2009/layout/CircleArrowProcess"/>
    <dgm:cxn modelId="{28183D85-2E51-4F49-B39C-48359D75C129}" type="presParOf" srcId="{C4CC960A-5D7A-4DB8-8237-ABDAA6AF78B8}" destId="{547C904A-46B4-45FF-8979-DF14C85D56EE}" srcOrd="1" destOrd="0" presId="urn:microsoft.com/office/officeart/2009/layout/CircleArrowProcess"/>
    <dgm:cxn modelId="{FA106E21-01CA-4E8C-8A7D-746C76396809}" type="presParOf" srcId="{C4CC960A-5D7A-4DB8-8237-ABDAA6AF78B8}" destId="{45920A26-5F2E-4456-A023-EBCE81E761C6}" srcOrd="2" destOrd="0" presId="urn:microsoft.com/office/officeart/2009/layout/CircleArrowProcess"/>
    <dgm:cxn modelId="{7B44915F-0693-4D80-A17E-5707674A99CA}" type="presParOf" srcId="{45920A26-5F2E-4456-A023-EBCE81E761C6}" destId="{F05EFFE1-642B-473D-B68D-61BCC1B6F565}" srcOrd="0" destOrd="0" presId="urn:microsoft.com/office/officeart/2009/layout/CircleArrowProcess"/>
    <dgm:cxn modelId="{CB880C79-394E-4719-9454-6FBABFE16A97}" type="presParOf" srcId="{C4CC960A-5D7A-4DB8-8237-ABDAA6AF78B8}" destId="{B9307846-3968-4351-B217-FDF007BAED2E}" srcOrd="3" destOrd="0" presId="urn:microsoft.com/office/officeart/2009/layout/CircleArrowProcess"/>
    <dgm:cxn modelId="{561555E9-CFF9-4E7D-BAC9-FBABA6DCCDD2}" type="presParOf" srcId="{C4CC960A-5D7A-4DB8-8237-ABDAA6AF78B8}" destId="{C10C2065-26FA-431E-BD65-750695532E6C}" srcOrd="4" destOrd="0" presId="urn:microsoft.com/office/officeart/2009/layout/CircleArrowProcess"/>
    <dgm:cxn modelId="{678BB4B0-24FB-44A5-9EAF-C40D2D6DFB7D}" type="presParOf" srcId="{C10C2065-26FA-431E-BD65-750695532E6C}" destId="{34A81F7B-05B1-4FAA-A8B3-A2B91728F572}" srcOrd="0" destOrd="0" presId="urn:microsoft.com/office/officeart/2009/layout/CircleArrowProcess"/>
    <dgm:cxn modelId="{B2082703-A20E-4012-A52D-5005BFC5F4AC}" type="presParOf" srcId="{C4CC960A-5D7A-4DB8-8237-ABDAA6AF78B8}" destId="{DDA678BF-1C7B-4ACE-B0E0-9CFC49D0B901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B6F021-9AEB-45D4-9BAE-06BB7CBFD746}">
      <dsp:nvSpPr>
        <dsp:cNvPr id="0" name=""/>
        <dsp:cNvSpPr/>
      </dsp:nvSpPr>
      <dsp:spPr>
        <a:xfrm>
          <a:off x="2404255" y="0"/>
          <a:ext cx="1748155" cy="174842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7C904A-46B4-45FF-8979-DF14C85D56EE}">
      <dsp:nvSpPr>
        <dsp:cNvPr id="0" name=""/>
        <dsp:cNvSpPr/>
      </dsp:nvSpPr>
      <dsp:spPr>
        <a:xfrm>
          <a:off x="648075" y="405277"/>
          <a:ext cx="2758754" cy="4855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문단과 질의간</a:t>
          </a:r>
          <a:endParaRPr lang="en-US" altLang="ko-KR" sz="1400" kern="1200" dirty="0"/>
        </a:p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유사도 측정</a:t>
          </a:r>
          <a:endParaRPr lang="en-US" altLang="ko-KR" sz="1400" kern="1200" dirty="0"/>
        </a:p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(</a:t>
          </a:r>
          <a:r>
            <a:rPr lang="ko-KR" altLang="en-US" sz="1400" kern="1200" dirty="0"/>
            <a:t>모델 학습</a:t>
          </a:r>
          <a:r>
            <a:rPr lang="en-US" altLang="ko-KR" sz="1400" kern="1200" dirty="0"/>
            <a:t>)</a:t>
          </a:r>
        </a:p>
      </dsp:txBody>
      <dsp:txXfrm>
        <a:off x="648075" y="405277"/>
        <a:ext cx="2758754" cy="485591"/>
      </dsp:txXfrm>
    </dsp:sp>
    <dsp:sp modelId="{F05EFFE1-642B-473D-B68D-61BCC1B6F565}">
      <dsp:nvSpPr>
        <dsp:cNvPr id="0" name=""/>
        <dsp:cNvSpPr/>
      </dsp:nvSpPr>
      <dsp:spPr>
        <a:xfrm>
          <a:off x="1918711" y="1004597"/>
          <a:ext cx="1748155" cy="174842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307846-3968-4351-B217-FDF007BAED2E}">
      <dsp:nvSpPr>
        <dsp:cNvPr id="0" name=""/>
        <dsp:cNvSpPr/>
      </dsp:nvSpPr>
      <dsp:spPr>
        <a:xfrm>
          <a:off x="2307081" y="1641642"/>
          <a:ext cx="971416" cy="4855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신규 질문 입력</a:t>
          </a:r>
        </a:p>
      </dsp:txBody>
      <dsp:txXfrm>
        <a:off x="2307081" y="1641642"/>
        <a:ext cx="971416" cy="485591"/>
      </dsp:txXfrm>
    </dsp:sp>
    <dsp:sp modelId="{34A81F7B-05B1-4FAA-A8B3-A2B91728F572}">
      <dsp:nvSpPr>
        <dsp:cNvPr id="0" name=""/>
        <dsp:cNvSpPr/>
      </dsp:nvSpPr>
      <dsp:spPr>
        <a:xfrm>
          <a:off x="2528678" y="2129413"/>
          <a:ext cx="1501936" cy="1502538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A678BF-1C7B-4ACE-B0E0-9CFC49D0B901}">
      <dsp:nvSpPr>
        <dsp:cNvPr id="0" name=""/>
        <dsp:cNvSpPr/>
      </dsp:nvSpPr>
      <dsp:spPr>
        <a:xfrm>
          <a:off x="3600400" y="2808310"/>
          <a:ext cx="2083639" cy="4855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유사도 측정</a:t>
          </a:r>
          <a:endParaRPr lang="en-US" altLang="ko-KR" sz="1400" kern="1200" dirty="0"/>
        </a:p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(</a:t>
          </a:r>
          <a:r>
            <a:rPr lang="ko-KR" altLang="en-US" sz="1400" kern="1200" dirty="0"/>
            <a:t>해당 문단 제시</a:t>
          </a:r>
          <a:r>
            <a:rPr lang="en-US" altLang="ko-KR" sz="1400" kern="1200" dirty="0"/>
            <a:t>)</a:t>
          </a:r>
          <a:endParaRPr lang="ko-KR" altLang="en-US" sz="1400" kern="1200" dirty="0"/>
        </a:p>
      </dsp:txBody>
      <dsp:txXfrm>
        <a:off x="3600400" y="2808310"/>
        <a:ext cx="2083639" cy="4855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4B13090-954C-42B8-9E26-10AE906BF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B5573C-C310-4726-9454-5731CB3903B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B23E853-DAFB-42BA-8E42-DDF83CF398B2}" type="datetimeFigureOut">
              <a:rPr lang="ko-KR" altLang="en-US"/>
              <a:pPr>
                <a:defRPr/>
              </a:pPr>
              <a:t>2023-12-12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D22152C-1816-43C7-B775-5E35B9F1B4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0B8D62B9-6FD8-43F2-9E77-9978E5CE9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97EA6A-DFF3-4031-B2DB-B8F0C59EF5B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483748-CC11-4FD5-9189-939F40637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2D6D723-6FAE-4977-A65A-290E950EFE4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1653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D6D723-6FAE-4977-A65A-290E950EFE4D}" type="slidenum">
              <a:rPr lang="ko-KR" altLang="en-US" smtClean="0"/>
              <a:pPr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60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365A99C7-F13B-47D8-B5BD-38E6F0CB361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712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4C9F9D85-245D-487B-9B00-88B0B539706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89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5D9AA456-0B6B-4E73-B0F7-E7ED14FCE978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71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79EBF7CE-BBD8-4458-A8ED-6DB61D7612E5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4A0F72E-1949-4219-AC42-014A834BDE88}"/>
              </a:ext>
            </a:extLst>
          </p:cNvPr>
          <p:cNvSpPr txBox="1"/>
          <p:nvPr/>
        </p:nvSpPr>
        <p:spPr>
          <a:xfrm>
            <a:off x="6708068" y="4149070"/>
            <a:ext cx="5158567" cy="1015663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algn="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TEAM 1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조 </a:t>
            </a:r>
            <a:r>
              <a:rPr lang="ko-KR" altLang="en-US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어벤져스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팀명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</a:p>
          <a:p>
            <a:pPr algn="r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김○○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박○○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이○○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최○○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정○○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" y="1579670"/>
            <a:ext cx="12191999" cy="219090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39597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2860" y="1803510"/>
            <a:ext cx="7353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[K-Digital </a:t>
            </a:r>
            <a:r>
              <a:rPr lang="ko-KR" altLang="en-US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부산대 </a:t>
            </a:r>
            <a:r>
              <a:rPr lang="en-US" altLang="ko-KR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23-4</a:t>
            </a:r>
            <a:r>
              <a:rPr lang="ko-KR" altLang="en-US" sz="14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회차</a:t>
            </a:r>
            <a:r>
              <a:rPr lang="en-US" altLang="ko-KR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] AI </a:t>
            </a:r>
            <a:r>
              <a:rPr lang="ko-KR" altLang="en-US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활용 </a:t>
            </a:r>
            <a:r>
              <a:rPr lang="ko-KR" altLang="en-US" sz="14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빅데이터분석</a:t>
            </a:r>
            <a:r>
              <a:rPr lang="ko-KR" altLang="en-US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 </a:t>
            </a:r>
            <a:r>
              <a:rPr lang="ko-KR" altLang="en-US" sz="14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풀스택웹서비스</a:t>
            </a:r>
            <a:r>
              <a:rPr lang="ko-KR" altLang="en-US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 </a:t>
            </a:r>
            <a:r>
              <a:rPr lang="en-US" altLang="ko-KR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SW </a:t>
            </a:r>
            <a:r>
              <a:rPr lang="ko-KR" altLang="en-US" sz="14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ea"/>
                <a:ea typeface="+mj-ea"/>
              </a:rPr>
              <a:t>개발자 양성과정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1" y="6348813"/>
            <a:ext cx="1482842" cy="385879"/>
          </a:xfrm>
          <a:prstGeom prst="rect">
            <a:avLst/>
          </a:prstGeom>
        </p:spPr>
      </p:pic>
      <p:sp>
        <p:nvSpPr>
          <p:cNvPr id="18" name="Rectangle 10"/>
          <p:cNvSpPr>
            <a:spLocks noChangeArrowheads="1"/>
          </p:cNvSpPr>
          <p:nvPr/>
        </p:nvSpPr>
        <p:spPr bwMode="auto">
          <a:xfrm>
            <a:off x="10859084" y="-40947"/>
            <a:ext cx="8851785" cy="286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3" name="_x278651016" descr="EMB0000378c3f3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64" y="6381328"/>
            <a:ext cx="1180238" cy="37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6C535B9-0206-4933-B3A2-FC73A8BF1A8F}"/>
              </a:ext>
            </a:extLst>
          </p:cNvPr>
          <p:cNvSpPr txBox="1"/>
          <p:nvPr/>
        </p:nvSpPr>
        <p:spPr>
          <a:xfrm>
            <a:off x="5159896" y="2367345"/>
            <a:ext cx="6768752" cy="615553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부산 주차장 정보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-1907"/>
            <a:ext cx="12192000" cy="338554"/>
          </a:xfrm>
          <a:prstGeom prst="rect">
            <a:avLst/>
          </a:prstGeom>
          <a:solidFill>
            <a:srgbClr val="F5DF4D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endParaRPr lang="ko-KR" altLang="en-US" sz="1600" spc="6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10067" y="1700808"/>
            <a:ext cx="11971867" cy="1944216"/>
          </a:xfrm>
          <a:prstGeom prst="rect">
            <a:avLst/>
          </a:prstGeom>
          <a:noFill/>
          <a:ln w="15875">
            <a:solidFill>
              <a:srgbClr val="939597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27472" y="1294309"/>
            <a:ext cx="7416800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ko-KR" sz="16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Board</a:t>
            </a:r>
          </a:p>
          <a:p>
            <a:pPr>
              <a:defRPr/>
            </a:pPr>
            <a:endParaRPr lang="en-US" altLang="ko-KR" sz="16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16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10150" y="1163563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27472" y="1111474"/>
            <a:ext cx="7416800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ko-KR" sz="16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Board</a:t>
            </a:r>
          </a:p>
          <a:p>
            <a:pPr>
              <a:defRPr/>
            </a:pPr>
            <a:endParaRPr lang="en-US" altLang="ko-KR" sz="16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1600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10150" y="98072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259796" y="980729"/>
            <a:ext cx="7628196" cy="19843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board">
            <a:hlinkClick r:id="" action="ppaction://media"/>
            <a:extLst>
              <a:ext uri="{FF2B5EF4-FFF2-40B4-BE49-F238E27FC236}">
                <a16:creationId xmlns:a16="http://schemas.microsoft.com/office/drawing/2014/main" id="{5A78DE2B-5F97-4B74-AEC4-4A1190E872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9232" y="1574984"/>
            <a:ext cx="8453536" cy="475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3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87979" y="1043764"/>
            <a:ext cx="8256393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tx2">
                    <a:lumMod val="75000"/>
                  </a:schemeClr>
                </a:solidFill>
                <a:latin typeface="+mn-ea"/>
                <a:ea typeface="+mn-ea"/>
              </a:rPr>
              <a:t>댓글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1600" b="1" dirty="0">
              <a:solidFill>
                <a:schemeClr val="tx2">
                  <a:lumMod val="75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14" name="다이어그램 13"/>
          <p:cNvGraphicFramePr/>
          <p:nvPr>
            <p:extLst>
              <p:ext uri="{D42A27DB-BD31-4B8C-83A1-F6EECF244321}">
                <p14:modId xmlns:p14="http://schemas.microsoft.com/office/powerpoint/2010/main" val="3551201144"/>
              </p:ext>
            </p:extLst>
          </p:nvPr>
        </p:nvGraphicFramePr>
        <p:xfrm>
          <a:off x="2855640" y="2713372"/>
          <a:ext cx="6552728" cy="3631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659339" y="944724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983374" y="1866708"/>
            <a:ext cx="8605014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피드백 루프를 순환하면서 주어진 입력에 관한 신경망 출력을 방지하기 위해 고안된 순환 신경망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(RNN: Recurrent Neural Network) </a:t>
            </a:r>
          </a:p>
        </p:txBody>
      </p:sp>
      <p:sp>
        <p:nvSpPr>
          <p:cNvPr id="2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</p:spTree>
    <p:extLst>
      <p:ext uri="{BB962C8B-B14F-4D97-AF65-F5344CB8AC3E}">
        <p14:creationId xmlns:p14="http://schemas.microsoft.com/office/powerpoint/2010/main" val="2688969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87979" y="1043764"/>
            <a:ext cx="8256393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tx2">
                    <a:lumMod val="75000"/>
                  </a:schemeClr>
                </a:solidFill>
                <a:latin typeface="+mn-ea"/>
                <a:ea typeface="+mn-ea"/>
              </a:rPr>
              <a:t>댓글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1600" b="1" dirty="0">
              <a:solidFill>
                <a:schemeClr val="tx2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59339" y="944724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3" name="comment">
            <a:hlinkClick r:id="" action="ppaction://media"/>
            <a:extLst>
              <a:ext uri="{FF2B5EF4-FFF2-40B4-BE49-F238E27FC236}">
                <a16:creationId xmlns:a16="http://schemas.microsoft.com/office/drawing/2014/main" id="{16EB7B49-3908-4BEF-88C1-3E71157E1B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1865" y="1467944"/>
            <a:ext cx="8528270" cy="479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83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211602" y="1388747"/>
            <a:ext cx="8256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LSTM(Long short-term memory)</a:t>
            </a:r>
          </a:p>
        </p:txBody>
      </p:sp>
      <p:pic>
        <p:nvPicPr>
          <p:cNvPr id="20" name="Picture 2" descr="https://i.imgur.com/NV7jQ0X.png">
            <a:extLst>
              <a:ext uri="{FF2B5EF4-FFF2-40B4-BE49-F238E27FC236}">
                <a16:creationId xmlns:a16="http://schemas.microsoft.com/office/drawing/2014/main" id="{40AE1313-B21E-4797-B580-D82F3ED95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639" y="2960948"/>
            <a:ext cx="4957365" cy="216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8068" y="2347443"/>
            <a:ext cx="3888315" cy="3637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689310" y="1262440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77325" y="821622"/>
            <a:ext cx="27929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 제시 ③</a:t>
            </a:r>
            <a:r>
              <a:rPr lang="en-US" altLang="ko-KR" sz="14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ko-KR" altLang="en-US" sz="14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모델 선정 및 분석</a:t>
            </a:r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56305" y="1889188"/>
            <a:ext cx="3855655" cy="783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2Layer LSTM :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문단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질문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코사인 유사도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문서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) </a:t>
            </a:r>
            <a:endParaRPr lang="ko-KR" altLang="en-US" sz="1600" spc="-15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02243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87979" y="1007760"/>
            <a:ext cx="8256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검색</a:t>
            </a:r>
            <a:endParaRPr lang="en-US" altLang="ko-KR" b="1" spc="-10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59339" y="908720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719736" y="980728"/>
            <a:ext cx="8168256" cy="2124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pic>
        <p:nvPicPr>
          <p:cNvPr id="2" name="search">
            <a:hlinkClick r:id="" action="ppaction://media"/>
            <a:extLst>
              <a:ext uri="{FF2B5EF4-FFF2-40B4-BE49-F238E27FC236}">
                <a16:creationId xmlns:a16="http://schemas.microsoft.com/office/drawing/2014/main" id="{B9FDC055-B5BA-4342-97E0-F3C4555BDB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0399" y="1575587"/>
            <a:ext cx="8531201" cy="47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28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0AC9954-4F28-4C61-BB5C-9541A07BDF44}"/>
              </a:ext>
            </a:extLst>
          </p:cNvPr>
          <p:cNvSpPr txBox="1"/>
          <p:nvPr/>
        </p:nvSpPr>
        <p:spPr>
          <a:xfrm>
            <a:off x="1180914" y="1176366"/>
            <a:ext cx="10207674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느낀 점</a:t>
            </a:r>
            <a:endParaRPr lang="en-US" altLang="ko-KR" b="1" spc="-150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109873" y="2100386"/>
            <a:ext cx="10854779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수업 과정에서 모호했던 개념들을 프로젝트를 수행하면서 확실히 알 수 있었음</a:t>
            </a:r>
            <a:endParaRPr lang="en-US" altLang="ko-KR" sz="1600" spc="-150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초반 계획이 매우 중요하다는 걸 느낌</a:t>
            </a:r>
            <a:endParaRPr lang="en-US" altLang="ko-KR" sz="1600" spc="-150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구현을 못한 기능이 많지만 구현한 기능에 대해서는 제대로 알 수 있게 됨</a:t>
            </a:r>
            <a:endParaRPr lang="en-US" altLang="ko-KR" sz="1600" spc="-150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이번 프로젝트를 통해서 처음으로 팀원과 </a:t>
            </a:r>
            <a:r>
              <a:rPr lang="ko-KR" altLang="en-US" sz="1600" spc="-150" dirty="0" err="1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협엽하여</a:t>
            </a: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 진행했는데 </a:t>
            </a:r>
            <a:r>
              <a:rPr lang="en-US" altLang="ko-KR" sz="1600" spc="-150" dirty="0" err="1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cors</a:t>
            </a: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부분에서 많은 부족함을 느꼈습니다</a:t>
            </a:r>
            <a:r>
              <a:rPr lang="en-US" altLang="ko-KR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 </a:t>
            </a: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스스로 해결하지 못하여 다른 팀원의 도움을 받아 해결하였습니다</a:t>
            </a:r>
            <a:r>
              <a:rPr lang="en-US" altLang="ko-KR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앞으로 더 많은 실습을 통하여 막힘없이 잘 해내도록 하겠습니다</a:t>
            </a:r>
            <a:r>
              <a:rPr lang="en-US" altLang="ko-KR" sz="1600" spc="-150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5817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683732" y="790307"/>
            <a:ext cx="820426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05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339102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자체 평가 의견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15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00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1415772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작성요령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3179676" y="717736"/>
            <a:ext cx="8744320" cy="10402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293829" y="1252628"/>
            <a:ext cx="10634819" cy="4847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본 훈련생 포트폴리오 양식은 대표 프로젝트의 팀 별로 각각 작성하여 제출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293829" y="2163791"/>
            <a:ext cx="10154563" cy="826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수행 과정 및 결과에 대해서는 제공된 목차 및 세부 항목별 작성요령을 참조하여 작성하되</a:t>
            </a:r>
            <a:r>
              <a:rPr lang="en-US" altLang="ko-KR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특성에 따라 기본적인 구성을 유지한 상태에서 제공 양식을 보완하거나 추가하여 작성할 수 있음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94F0D8-A916-4907-B6F3-AB01FE397C32}"/>
              </a:ext>
            </a:extLst>
          </p:cNvPr>
          <p:cNvSpPr txBox="1"/>
          <p:nvPr/>
        </p:nvSpPr>
        <p:spPr>
          <a:xfrm>
            <a:off x="1293829" y="4669895"/>
            <a:ext cx="8064500" cy="35394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훈련생 포트폴리오에 작성한 내용은 관련 증빙자료를 제출해야 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85B6D4-52E4-476A-8288-626F422A2A3C}"/>
              </a:ext>
            </a:extLst>
          </p:cNvPr>
          <p:cNvSpPr txBox="1"/>
          <p:nvPr/>
        </p:nvSpPr>
        <p:spPr>
          <a:xfrm>
            <a:off x="1293829" y="5450252"/>
            <a:ext cx="6048375" cy="35394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작성 예시 및 작성요령 등은 모두 삭제 후 제출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94F0D8-A916-4907-B6F3-AB01FE397C32}"/>
              </a:ext>
            </a:extLst>
          </p:cNvPr>
          <p:cNvSpPr txBox="1"/>
          <p:nvPr/>
        </p:nvSpPr>
        <p:spPr>
          <a:xfrm>
            <a:off x="1293829" y="3416843"/>
            <a:ext cx="10154563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[</a:t>
            </a:r>
            <a:r>
              <a:rPr lang="ko-KR" altLang="en-US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별첨</a:t>
            </a:r>
            <a:r>
              <a:rPr lang="en-US" altLang="ko-KR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2] </a:t>
            </a:r>
            <a:r>
              <a:rPr lang="ko-KR" altLang="en-US" sz="1700" b="1" spc="-100" dirty="0" err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팀별</a:t>
            </a:r>
            <a:r>
              <a:rPr lang="ko-KR" altLang="en-US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프로젝트 수행 결과 작성 양식을 대체할 수 있는 훈련생 포트폴리오</a:t>
            </a:r>
            <a:r>
              <a:rPr lang="en-US" altLang="ko-KR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, </a:t>
            </a:r>
            <a:r>
              <a:rPr lang="ko-KR" altLang="en-US" sz="17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결과보고서 등 다른 문서가 있는 경우 대체하여 제출 가능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62103" y="1226563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62103" y="2107274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62103" y="3370929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62103" y="4552134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70357" y="5365613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</p:spTree>
    <p:extLst>
      <p:ext uri="{BB962C8B-B14F-4D97-AF65-F5344CB8AC3E}">
        <p14:creationId xmlns:p14="http://schemas.microsoft.com/office/powerpoint/2010/main" val="1207181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939597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그림 5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231778" y="0"/>
            <a:ext cx="39616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F25AF93-4D09-4EFE-A590-77AE80F194E2}"/>
              </a:ext>
            </a:extLst>
          </p:cNvPr>
          <p:cNvSpPr txBox="1"/>
          <p:nvPr/>
        </p:nvSpPr>
        <p:spPr>
          <a:xfrm>
            <a:off x="6296549" y="1485945"/>
            <a:ext cx="3673068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01.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개요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41571E-D5AF-4658-8E5B-5F588CCC25FE}"/>
              </a:ext>
            </a:extLst>
          </p:cNvPr>
          <p:cNvSpPr txBox="1"/>
          <p:nvPr/>
        </p:nvSpPr>
        <p:spPr>
          <a:xfrm>
            <a:off x="6296549" y="2287034"/>
            <a:ext cx="4969212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02.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팀 구성 및 역할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A5B540-74AA-4CA6-904D-994DB65E4EB3}"/>
              </a:ext>
            </a:extLst>
          </p:cNvPr>
          <p:cNvSpPr txBox="1"/>
          <p:nvPr/>
        </p:nvSpPr>
        <p:spPr>
          <a:xfrm>
            <a:off x="6296549" y="3088123"/>
            <a:ext cx="5293248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03.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절차 및 방법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3889212"/>
            <a:ext cx="4480049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04.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결과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6296549" y="4690301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05.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자체 평가 의견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4CDDD06-C26E-49E8-A179-00D4CDF28DDF}"/>
              </a:ext>
            </a:extLst>
          </p:cNvPr>
          <p:cNvSpPr/>
          <p:nvPr/>
        </p:nvSpPr>
        <p:spPr bwMode="auto">
          <a:xfrm>
            <a:off x="1" y="0"/>
            <a:ext cx="5231780" cy="6858000"/>
          </a:xfrm>
          <a:prstGeom prst="rect">
            <a:avLst/>
          </a:prstGeom>
          <a:solidFill>
            <a:srgbClr val="F5D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목차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98738" y="224644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200772" y="1250152"/>
            <a:ext cx="8604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주제 및 선정 배경</a:t>
            </a:r>
            <a:endParaRPr lang="en-US" altLang="ko-KR" b="1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935760" y="790307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개요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59396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272024" y="1733532"/>
            <a:ext cx="5040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주제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: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부산 주차장의 위치 및 각종 정보 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272024" y="2123138"/>
            <a:ext cx="77763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선정 배경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: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주차장의 위치를 보다 쉽게 찾을 수 있는 서비스를 만들고자 선정함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367FBF-88F0-48BC-8626-896643F7A531}"/>
              </a:ext>
            </a:extLst>
          </p:cNvPr>
          <p:cNvSpPr txBox="1"/>
          <p:nvPr/>
        </p:nvSpPr>
        <p:spPr>
          <a:xfrm>
            <a:off x="1272024" y="2685821"/>
            <a:ext cx="8604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개요</a:t>
            </a:r>
            <a:endParaRPr lang="en-US" altLang="ko-KR" sz="1800" b="1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35A855-9C25-4675-B3D3-5B416258C3B3}"/>
              </a:ext>
            </a:extLst>
          </p:cNvPr>
          <p:cNvSpPr txBox="1"/>
          <p:nvPr/>
        </p:nvSpPr>
        <p:spPr>
          <a:xfrm>
            <a:off x="730648" y="2596417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E9BCFBA-2A80-4F45-A10A-B30B788C114B}"/>
              </a:ext>
            </a:extLst>
          </p:cNvPr>
          <p:cNvSpPr/>
          <p:nvPr/>
        </p:nvSpPr>
        <p:spPr>
          <a:xfrm>
            <a:off x="1343276" y="3352501"/>
            <a:ext cx="5040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구현 내용 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-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지도로 전체 주차장 한 눈에 보기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-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구와 동으로 주차장 검색 및 키워드로 주차장명 검색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-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게시판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+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댓글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CRUD</a:t>
            </a: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-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로그인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/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회원가입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7005A9-42B7-4782-94FE-1A49AAA01D50}"/>
              </a:ext>
            </a:extLst>
          </p:cNvPr>
          <p:cNvSpPr txBox="1"/>
          <p:nvPr/>
        </p:nvSpPr>
        <p:spPr>
          <a:xfrm>
            <a:off x="1266480" y="4900331"/>
            <a:ext cx="8604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기대 효과</a:t>
            </a:r>
            <a:endParaRPr lang="en-US" altLang="ko-KR" sz="1800" b="1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B3A2E02-C49C-4B5C-9A02-5A042A91C753}"/>
              </a:ext>
            </a:extLst>
          </p:cNvPr>
          <p:cNvSpPr txBox="1"/>
          <p:nvPr/>
        </p:nvSpPr>
        <p:spPr>
          <a:xfrm>
            <a:off x="725104" y="4810927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3F9D5B-B660-4E07-8797-51BB80BC4F4C}"/>
              </a:ext>
            </a:extLst>
          </p:cNvPr>
          <p:cNvSpPr txBox="1"/>
          <p:nvPr/>
        </p:nvSpPr>
        <p:spPr>
          <a:xfrm>
            <a:off x="1289214" y="5591010"/>
            <a:ext cx="5040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주차장 위치 및 정보를 간편하게 볼 수 있음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사용자가 원하면 주차장에 대한 모든 정보를 제공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0700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96957" y="197876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200772" y="1250152"/>
            <a:ext cx="86049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활용 장비 및 재료</a:t>
            </a:r>
            <a:r>
              <a:rPr lang="en-US" altLang="ko-KR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(</a:t>
            </a:r>
            <a:r>
              <a:rPr lang="ko-KR" altLang="en-US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개발 환경 등</a:t>
            </a:r>
            <a:r>
              <a:rPr lang="en-US" altLang="ko-KR" sz="1800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)</a:t>
            </a: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935760" y="790307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개요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59396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200772" y="3275293"/>
            <a:ext cx="5040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FE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버전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React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: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v18.2.0</a:t>
            </a: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Node.js : v18.17.1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E5590C-7EC4-48A3-9ACF-C6983B21783D}"/>
              </a:ext>
            </a:extLst>
          </p:cNvPr>
          <p:cNvSpPr/>
          <p:nvPr/>
        </p:nvSpPr>
        <p:spPr>
          <a:xfrm>
            <a:off x="1163044" y="2098670"/>
            <a:ext cx="60850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데이터 수집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부산시 공공데이터 포털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-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전국주차장표준데이터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(https://url.kr/dgk9a2)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48B5B6F-B75A-4B2B-8C58-617F8064A892}"/>
              </a:ext>
            </a:extLst>
          </p:cNvPr>
          <p:cNvSpPr/>
          <p:nvPr/>
        </p:nvSpPr>
        <p:spPr>
          <a:xfrm>
            <a:off x="1210783" y="4536922"/>
            <a:ext cx="5040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PE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버전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Spring boot : v3.1.5</a:t>
            </a:r>
          </a:p>
          <a:p>
            <a:pPr>
              <a:defRPr/>
            </a:pPr>
            <a:r>
              <a:rPr lang="en-US" altLang="ko-KR" sz="1600" spc="-150" dirty="0" err="1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Mysql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 : v8.0.23</a:t>
            </a:r>
          </a:p>
        </p:txBody>
      </p:sp>
    </p:spTree>
    <p:extLst>
      <p:ext uri="{BB962C8B-B14F-4D97-AF65-F5344CB8AC3E}">
        <p14:creationId xmlns:p14="http://schemas.microsoft.com/office/powerpoint/2010/main" val="4230509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375920" y="790307"/>
            <a:ext cx="651207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387798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팀 구성 및 역할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5934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44591" y="1192822"/>
            <a:ext cx="10207993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[</a:t>
            </a:r>
            <a:r>
              <a:rPr lang="ko-KR" altLang="en-US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팀 구성 및 역할</a:t>
            </a: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6423CA-E427-413A-9169-DD6B4B063271}"/>
              </a:ext>
            </a:extLst>
          </p:cNvPr>
          <p:cNvSpPr txBox="1"/>
          <p:nvPr/>
        </p:nvSpPr>
        <p:spPr>
          <a:xfrm>
            <a:off x="1144591" y="1939213"/>
            <a:ext cx="90011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담당 업무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: 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훈련생 별로 해당 프로젝트를 진행하면서 주도적으로 참여한 부분을 중심으로 작성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056854"/>
              </p:ext>
            </p:extLst>
          </p:nvPr>
        </p:nvGraphicFramePr>
        <p:xfrm>
          <a:off x="1271464" y="2676732"/>
          <a:ext cx="9649072" cy="2012408"/>
        </p:xfrm>
        <a:graphic>
          <a:graphicData uri="http://schemas.openxmlformats.org/drawingml/2006/table">
            <a:tbl>
              <a:tblPr firstRow="1" bandRow="1">
                <a:effectLst/>
                <a:tableStyleId>{8EC20E35-A176-4012-BC5E-935CFFF8708E}</a:tableStyleId>
              </a:tblPr>
              <a:tblGrid>
                <a:gridCol w="2016224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6048672">
                  <a:extLst>
                    <a:ext uri="{9D8B030D-6E8A-4147-A177-3AD203B41FA5}">
                      <a16:colId xmlns:a16="http://schemas.microsoft.com/office/drawing/2014/main" val="1042151021"/>
                    </a:ext>
                  </a:extLst>
                </a:gridCol>
              </a:tblGrid>
              <a:tr h="2737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훈련생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역할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담당 업무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582579"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6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전병건</a:t>
                      </a:r>
                      <a:endParaRPr lang="ko-KR" altLang="en-US" sz="1800" b="0" i="1" u="none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1600" i="1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PE</a:t>
                      </a:r>
                      <a:endParaRPr kumimoji="0" lang="ko-KR" altLang="en-US" sz="1600" i="1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ko-KR" altLang="en-US" sz="160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데이터 정제 및 정규화</a:t>
                      </a:r>
                      <a:r>
                        <a:rPr kumimoji="0" lang="en-US" altLang="ko-KR" sz="160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en-US" altLang="ko-KR" sz="160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Rest API</a:t>
                      </a:r>
                      <a:r>
                        <a:rPr kumimoji="0" lang="ko-KR" altLang="en-US" sz="160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구현</a:t>
                      </a:r>
                      <a:endParaRPr kumimoji="0" lang="ko-KR" altLang="en-US" sz="1600" i="1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8653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김인아</a:t>
                      </a:r>
                      <a:endParaRPr lang="ko-KR" altLang="en-US" sz="1800" b="0" i="1" u="none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160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FE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kumimoji="0" lang="ko-KR" altLang="en-US" sz="160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 웹사이트 플랫폼 구현</a:t>
                      </a:r>
                      <a:endParaRPr kumimoji="0" lang="en-US" altLang="ko-KR" sz="160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ko-KR" altLang="en-US" sz="1600" b="1" baseline="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endParaRPr kumimoji="0" lang="en-US" altLang="ko-KR" sz="160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</a:endParaRP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87408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0137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156215" y="1104856"/>
            <a:ext cx="10390684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[</a:t>
            </a:r>
            <a:r>
              <a:rPr lang="ko-KR" altLang="en-US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프로젝트 수행 절차 및 방법</a:t>
            </a:r>
            <a:r>
              <a:rPr lang="en-US" altLang="ko-KR" b="1" spc="-15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]</a:t>
            </a:r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4117286"/>
              </p:ext>
            </p:extLst>
          </p:nvPr>
        </p:nvGraphicFramePr>
        <p:xfrm>
          <a:off x="1091444" y="1932336"/>
          <a:ext cx="10153129" cy="3748614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779362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2363890">
                  <a:extLst>
                    <a:ext uri="{9D8B030D-6E8A-4147-A177-3AD203B41FA5}">
                      <a16:colId xmlns:a16="http://schemas.microsoft.com/office/drawing/2014/main" val="2457702995"/>
                    </a:ext>
                  </a:extLst>
                </a:gridCol>
                <a:gridCol w="3824340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2185537">
                  <a:extLst>
                    <a:ext uri="{9D8B030D-6E8A-4147-A177-3AD203B41FA5}">
                      <a16:colId xmlns:a16="http://schemas.microsoft.com/office/drawing/2014/main" val="1146148137"/>
                    </a:ext>
                  </a:extLst>
                </a:gridCol>
              </a:tblGrid>
              <a:tr h="39607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구분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기간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활동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500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비고</a:t>
                      </a:r>
                      <a:endParaRPr lang="ko-KR" altLang="en-US" sz="1500" b="1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DF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사전 기획</a:t>
                      </a:r>
                      <a:endParaRPr lang="ko-KR" altLang="en-US" sz="1500" b="1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11/14(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11/15(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수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프로젝트 기획 및 주제 선정</a:t>
                      </a:r>
                      <a:endParaRPr lang="en-US" altLang="ko-KR" sz="150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 err="1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기획안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 작성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아이디어 선정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5502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데이터 수집</a:t>
                      </a: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11/14 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11/16(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목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필요 데이터  및 수집 절차 정의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외부 데이터 수집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공공데이터 포털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585898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kumimoji="0" lang="ko-KR" altLang="en-US" sz="1500" i="1" u="none" strike="noStrike" kern="1200" cap="none" spc="-10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데이터 전처리</a:t>
                      </a: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11/14(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11/30(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목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ea"/>
                          <a:ea typeface="+mn-ea"/>
                        </a:rPr>
                        <a:t>데이터 정제 및 정규화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487332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1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</a:rPr>
                        <a:t>모델링</a:t>
                      </a:r>
                      <a:endParaRPr lang="ko-KR" altLang="en-US" sz="1500" b="1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11/17(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12/12(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모형 구현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716193"/>
                  </a:ext>
                </a:extLst>
              </a:tr>
              <a:tr h="5502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b="0" i="1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서비스 구축</a:t>
                      </a:r>
                      <a:endParaRPr kumimoji="0" lang="ko-KR" altLang="en-US" sz="1500" b="1" i="1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12/12(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b="0" i="1" u="none" strike="noStrike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웹</a:t>
                      </a:r>
                      <a:r>
                        <a:rPr lang="ko-KR" altLang="en-US" sz="1500" b="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 서비스 시스템 설계</a:t>
                      </a:r>
                      <a:endParaRPr lang="en-US" altLang="ko-KR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ko-KR" altLang="en-US" sz="150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최적화</a:t>
                      </a:r>
                      <a:r>
                        <a:rPr lang="en-US" altLang="ko-KR" sz="150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,</a:t>
                      </a:r>
                      <a:r>
                        <a:rPr lang="en-US" altLang="ko-KR" sz="1500" i="1" u="none" strike="noStrike" spc="-1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ko-KR" altLang="en-US" sz="1500" i="1" u="none" strike="noStrike" spc="-1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오류 수정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  <a:tr h="5403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500" i="1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</a:rPr>
                        <a:t>총 개발기간</a:t>
                      </a:r>
                      <a:endParaRPr kumimoji="0" lang="ko-KR" altLang="en-US" sz="1500" b="1" i="1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84930" marR="84930" marT="42485" marB="424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500" b="1" spc="-100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11/14(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 ~ 12/12(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화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)(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총 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4</a:t>
                      </a:r>
                      <a:r>
                        <a:rPr lang="ko-KR" altLang="en-US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주</a:t>
                      </a:r>
                      <a:r>
                        <a:rPr lang="en-US" altLang="ko-KR" sz="1500" i="1" u="none" spc="-1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en-US" altLang="ko-KR" sz="1500" b="0" i="1" u="none" spc="-1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150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1500" i="1" u="none" strike="noStrike" spc="-1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</a:t>
                      </a:r>
                      <a:endParaRPr lang="ko-KR" altLang="en-US" sz="1500" b="0" i="1" u="none" strike="noStrike" spc="-1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3437" marR="3915" marT="3915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94735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659396" y="1052736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3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4185761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절차 및 방법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642243" y="790307"/>
            <a:ext cx="600801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384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1345976" y="1873565"/>
            <a:ext cx="9502552" cy="783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API</a:t>
            </a:r>
          </a:p>
          <a:p>
            <a:pPr marL="285750" indent="-285750">
              <a:lnSpc>
                <a:spcPct val="150000"/>
              </a:lnSpc>
              <a:buFontTx/>
              <a:buChar char="-"/>
              <a:defRPr/>
            </a:pPr>
            <a:endParaRPr lang="en-US" altLang="ko-KR" sz="1600" spc="-1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151784" y="790307"/>
            <a:ext cx="7736208" cy="10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54398" y="1160748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235460" y="1294765"/>
            <a:ext cx="88512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로그인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/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로그아웃 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&amp; 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회원가입</a:t>
            </a:r>
            <a:endParaRPr lang="en-US" altLang="ko-KR" b="1" spc="-1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62737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F5DF4D"/>
            </a:gs>
            <a:gs pos="44000">
              <a:srgbClr val="F5DF4D">
                <a:alpha val="70000"/>
                <a:lumMod val="90000"/>
                <a:lumOff val="10000"/>
              </a:srgb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227348" y="191995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95465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 flipV="1">
            <a:off x="4151784" y="790307"/>
            <a:ext cx="7736208" cy="10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54398" y="908720"/>
            <a:ext cx="504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rgbClr val="939597"/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chemeClr val="bg2">
                      <a:lumMod val="90000"/>
                    </a:schemeClr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▶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235460" y="1042737"/>
            <a:ext cx="88512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로그인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/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로그아웃 </a:t>
            </a:r>
            <a:r>
              <a:rPr lang="en-US" altLang="ko-KR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&amp; </a:t>
            </a:r>
            <a:r>
              <a:rPr lang="ko-KR" altLang="en-US" b="1" spc="-1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회원가입</a:t>
            </a:r>
            <a:endParaRPr lang="en-US" altLang="ko-KR" b="1" spc="-1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pic>
        <p:nvPicPr>
          <p:cNvPr id="2" name="login-signup">
            <a:hlinkClick r:id="" action="ppaction://media"/>
            <a:extLst>
              <a:ext uri="{FF2B5EF4-FFF2-40B4-BE49-F238E27FC236}">
                <a16:creationId xmlns:a16="http://schemas.microsoft.com/office/drawing/2014/main" id="{463EF9F9-A240-44C4-8CE9-64391DC3D2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9888" y="1679780"/>
            <a:ext cx="8112224" cy="4563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442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김당근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2299</TotalTime>
  <Words>655</Words>
  <Application>Microsoft Office PowerPoint</Application>
  <PresentationFormat>와이드스크린</PresentationFormat>
  <Paragraphs>152</Paragraphs>
  <Slides>16</Slides>
  <Notes>1</Notes>
  <HiddenSlides>0</HiddenSlides>
  <MMClips>4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5" baseType="lpstr">
      <vt:lpstr>휴먼둥근헤드라인</vt:lpstr>
      <vt:lpstr>Calibri Light</vt:lpstr>
      <vt:lpstr>Calibri</vt:lpstr>
      <vt:lpstr>맑은 고딕</vt:lpstr>
      <vt:lpstr>HY견고딕</vt:lpstr>
      <vt:lpstr>휴먼모음T</vt:lpstr>
      <vt:lpstr>Wingdings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김다은</dc:creator>
  <cp:lastModifiedBy>402-14</cp:lastModifiedBy>
  <cp:revision>213</cp:revision>
  <dcterms:created xsi:type="dcterms:W3CDTF">2014-04-29T00:37:20Z</dcterms:created>
  <dcterms:modified xsi:type="dcterms:W3CDTF">2023-12-12T07:57:09Z</dcterms:modified>
</cp:coreProperties>
</file>